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717" r:id="rId3"/>
    <p:sldId id="731" r:id="rId4"/>
    <p:sldId id="734" r:id="rId5"/>
    <p:sldId id="736" r:id="rId6"/>
    <p:sldId id="732" r:id="rId7"/>
    <p:sldId id="735" r:id="rId8"/>
    <p:sldId id="733" r:id="rId9"/>
    <p:sldId id="737" r:id="rId10"/>
    <p:sldId id="738" r:id="rId11"/>
    <p:sldId id="739" r:id="rId12"/>
    <p:sldId id="772" r:id="rId13"/>
    <p:sldId id="766" r:id="rId14"/>
    <p:sldId id="767" r:id="rId15"/>
    <p:sldId id="768" r:id="rId16"/>
    <p:sldId id="769" r:id="rId17"/>
    <p:sldId id="771" r:id="rId18"/>
    <p:sldId id="765" r:id="rId19"/>
    <p:sldId id="776" r:id="rId20"/>
    <p:sldId id="778" r:id="rId21"/>
    <p:sldId id="779" r:id="rId22"/>
    <p:sldId id="780" r:id="rId23"/>
    <p:sldId id="781" r:id="rId24"/>
    <p:sldId id="774" r:id="rId25"/>
    <p:sldId id="741" r:id="rId26"/>
    <p:sldId id="742" r:id="rId27"/>
    <p:sldId id="762" r:id="rId28"/>
    <p:sldId id="743" r:id="rId29"/>
    <p:sldId id="744" r:id="rId30"/>
    <p:sldId id="745" r:id="rId31"/>
    <p:sldId id="782" r:id="rId32"/>
  </p:sldIdLst>
  <p:sldSz cx="9144000" cy="5143500" type="screen16x9"/>
  <p:notesSz cx="6858000" cy="9144000"/>
  <p:defaultTextStyle>
    <a:defPPr>
      <a:defRPr lang="en-US"/>
    </a:defPPr>
    <a:lvl1pPr algn="l" defTabSz="456644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6644" algn="l" defTabSz="456644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3290" algn="l" defTabSz="456644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69941" algn="l" defTabSz="456644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6586" algn="l" defTabSz="456644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3231" algn="l" defTabSz="456644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39878" algn="l" defTabSz="456644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196518" algn="l" defTabSz="456644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3169" algn="l" defTabSz="456644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 autoAdjust="0"/>
    <p:restoredTop sz="94694" autoAdjust="0"/>
  </p:normalViewPr>
  <p:slideViewPr>
    <p:cSldViewPr snapToGrid="0" snapToObjects="1">
      <p:cViewPr>
        <p:scale>
          <a:sx n="116" d="100"/>
          <a:sy n="116" d="100"/>
        </p:scale>
        <p:origin x="-3880" y="-9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0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1" d="100"/>
        <a:sy n="14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EC33ACA9-23EC-204D-A512-FB82581C67A4}" type="datetime1">
              <a:rPr lang="en-US"/>
              <a:pPr>
                <a:defRPr/>
              </a:pPr>
              <a:t>28/11/23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DF678164-3EA9-4649-B7F9-C95A320763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559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6644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6644" algn="l" defTabSz="456644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3290" algn="l" defTabSz="456644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69941" algn="l" defTabSz="456644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6586" algn="l" defTabSz="456644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3231" algn="l" defTabSz="4566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9878" algn="l" defTabSz="4566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518" algn="l" defTabSz="4566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169" algn="l" defTabSz="4566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57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A860ABA6-B757-B647-90C3-C574C6D6E63F}" type="slidenum">
              <a:rPr lang="en-US" sz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rPr>
              <a:pPr eaLnBrk="1" hangingPunct="1"/>
              <a:t>12</a:t>
            </a:fld>
            <a:endParaRPr lang="en-US" sz="1200">
              <a:solidFill>
                <a:schemeClr val="tx1"/>
              </a:solidFill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4875" y="2736066"/>
            <a:ext cx="7315200" cy="959644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29" tIns="45665" rIns="91329" bIns="4566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4400" y="3786188"/>
            <a:ext cx="7315200" cy="51435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29" tIns="45665" rIns="91329" bIns="4566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04875" y="2736066"/>
            <a:ext cx="228600" cy="959644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29" tIns="45665" rIns="91329" bIns="4566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3786188"/>
            <a:ext cx="228600" cy="51435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29" tIns="45665" rIns="91329" bIns="4566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2914650"/>
            <a:ext cx="6858000" cy="74295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843338"/>
            <a:ext cx="6858000" cy="40005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6644" indent="0" algn="ctr">
              <a:buNone/>
            </a:lvl2pPr>
            <a:lvl3pPr marL="913290" indent="0" algn="ctr">
              <a:buNone/>
            </a:lvl3pPr>
            <a:lvl4pPr marL="1369941" indent="0" algn="ctr">
              <a:buNone/>
            </a:lvl4pPr>
            <a:lvl5pPr marL="1826586" indent="0" algn="ctr">
              <a:buNone/>
            </a:lvl5pPr>
            <a:lvl6pPr marL="2283231" indent="0" algn="ctr">
              <a:buNone/>
            </a:lvl6pPr>
            <a:lvl7pPr marL="2739878" indent="0" algn="ctr">
              <a:buNone/>
            </a:lvl7pPr>
            <a:lvl8pPr marL="3196518" indent="0" algn="ctr">
              <a:buNone/>
            </a:lvl8pPr>
            <a:lvl9pPr marL="3653169" indent="0" algn="ctr">
              <a:buNone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4766072"/>
            <a:ext cx="2286000" cy="27503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1F619-6395-4446-9887-2766C2487213}" type="datetime1">
              <a:rPr lang="en-US"/>
              <a:pPr>
                <a:defRPr/>
              </a:pPr>
              <a:t>28/11/23</a:t>
            </a:fld>
            <a:endParaRPr lang="en-US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775" y="4766072"/>
            <a:ext cx="3475038" cy="27503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025" y="4766072"/>
            <a:ext cx="1219200" cy="27503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0A4559-41CA-D243-A015-6B70E49027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87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5CC34C-3851-8647-AC2A-5EBD6305069A}" type="datetime1">
              <a:rPr lang="en-US"/>
              <a:pPr>
                <a:defRPr/>
              </a:pPr>
              <a:t>28/11/23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F115F0-93E4-CA46-93A4-E3BF168480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3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10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329" tIns="45665" rIns="91329" bIns="45665"/>
          <a:lstStyle/>
          <a:p>
            <a:endParaRPr lang="en-US"/>
          </a:p>
        </p:txBody>
      </p:sp>
      <p:sp>
        <p:nvSpPr>
          <p:cNvPr id="5" name="Isosceles Triangle 4"/>
          <p:cNvSpPr>
            <a:spLocks noChangeAspect="1"/>
          </p:cNvSpPr>
          <p:nvPr/>
        </p:nvSpPr>
        <p:spPr>
          <a:xfrm rot="5400000">
            <a:off x="442920" y="4835526"/>
            <a:ext cx="142875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29" tIns="45665" rIns="91329" bIns="4566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Straight Connector 12"/>
          <p:cNvSpPr>
            <a:spLocks noChangeShapeType="1"/>
          </p:cNvSpPr>
          <p:nvPr/>
        </p:nvSpPr>
        <p:spPr bwMode="auto">
          <a:xfrm rot="5400000">
            <a:off x="4362071" y="2401491"/>
            <a:ext cx="4388644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329" tIns="45665" rIns="91329" bIns="45665"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9"/>
            <a:ext cx="2057400" cy="4388644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9"/>
            <a:ext cx="6019800" cy="4388644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8B36DB-76E0-6545-916D-6C2EEC686A5F}" type="datetime1">
              <a:rPr lang="en-US"/>
              <a:pPr>
                <a:defRPr/>
              </a:pPr>
              <a:t>28/11/23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373295-8A6F-2D48-A34B-01C1B463EF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71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3035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70332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610B19-3302-A84D-B0E6-3EAE511D2EC7}" type="datetime1">
              <a:rPr lang="en-US"/>
              <a:pPr>
                <a:defRPr/>
              </a:pPr>
              <a:t>28/11/23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38067-2ED1-4A44-90E6-22173DEE78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3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2114559"/>
            <a:ext cx="7315200" cy="959644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29" tIns="45665" rIns="91329" bIns="4566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4400" y="2114559"/>
            <a:ext cx="228600" cy="959644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29" tIns="45665" rIns="91329" bIns="4566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28850"/>
            <a:ext cx="6858000" cy="8001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3200400"/>
            <a:ext cx="6781800" cy="85725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4766072"/>
            <a:ext cx="2286000" cy="27503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A66C2F-3929-4C44-825F-C654AC4D41EF}" type="datetime1">
              <a:rPr lang="en-US"/>
              <a:pPr>
                <a:defRPr/>
              </a:pPr>
              <a:t>28/11/23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775" y="4766072"/>
            <a:ext cx="3475038" cy="27503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997" y="4766072"/>
            <a:ext cx="1520825" cy="27503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D26250-FA1E-D641-ACE7-4169F12AAF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48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4041648" cy="370332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912114"/>
            <a:ext cx="4041648" cy="370332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6EF4E-409E-F14F-8FC5-2A6D5D7BE45F}" type="datetime1">
              <a:rPr lang="en-US"/>
              <a:pPr>
                <a:defRPr/>
              </a:pPr>
              <a:t>28/11/23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4E6686-C4F1-8E42-A8DC-579B1DB3D7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70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64406"/>
            <a:ext cx="4040188" cy="51435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13" y="971550"/>
            <a:ext cx="4041775" cy="51435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1600200"/>
            <a:ext cx="4038600" cy="302895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1600200"/>
            <a:ext cx="4038600" cy="302895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045B10-7FA5-E34E-81ED-699EE98AC35B}" type="datetime1">
              <a:rPr lang="en-US"/>
              <a:pPr>
                <a:defRPr/>
              </a:pPr>
              <a:t>28/11/23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CF72C-028C-B848-B681-8B7BACE45D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9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42920" y="4835526"/>
            <a:ext cx="142875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29" tIns="45665" rIns="91329" bIns="4566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C4B7D-684F-744F-B657-FD920F5A7CE6}" type="datetime1">
              <a:rPr lang="en-US"/>
              <a:pPr>
                <a:defRPr/>
              </a:pPr>
              <a:t>28/11/23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DB3EB-7041-8440-ABD4-A300BC22D1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8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0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329" tIns="45665" rIns="91329" bIns="45665"/>
          <a:lstStyle/>
          <a:p>
            <a:endParaRPr lang="en-US"/>
          </a:p>
        </p:txBody>
      </p:sp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42920" y="4835526"/>
            <a:ext cx="142875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29" tIns="45665" rIns="91329" bIns="4566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B09E8-C0E6-DC47-9FDE-9B8677E9A7BC}" type="datetime1">
              <a:rPr lang="en-US"/>
              <a:pPr>
                <a:defRPr/>
              </a:pPr>
              <a:t>28/11/23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EF124-0A6C-2B45-A247-C22FCA58AF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29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0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329" tIns="45665" rIns="91329" bIns="45665"/>
          <a:lstStyle/>
          <a:p>
            <a:endParaRPr lang="en-US"/>
          </a:p>
        </p:txBody>
      </p:sp>
      <p:sp>
        <p:nvSpPr>
          <p:cNvPr id="6" name="Straight Connector 11"/>
          <p:cNvSpPr>
            <a:spLocks noChangeShapeType="1"/>
          </p:cNvSpPr>
          <p:nvPr/>
        </p:nvSpPr>
        <p:spPr bwMode="auto">
          <a:xfrm rot="5400000">
            <a:off x="3915190" y="2493170"/>
            <a:ext cx="4526756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329" tIns="45665" rIns="91329" bIns="45665"/>
          <a:lstStyle/>
          <a:p>
            <a:endParaRPr lang="en-US"/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rot="5400000">
            <a:off x="442920" y="4835526"/>
            <a:ext cx="142875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29" tIns="45665" rIns="91329" bIns="4566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228600"/>
            <a:ext cx="2514600" cy="62865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914415"/>
            <a:ext cx="2514600" cy="3632597"/>
          </a:xfrm>
        </p:spPr>
        <p:txBody>
          <a:bodyPr/>
          <a:lstStyle>
            <a:lvl1pPr marL="0" indent="0">
              <a:lnSpc>
                <a:spcPts val="2199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228600"/>
            <a:ext cx="5715000" cy="428625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D5E6D2-7757-644A-B008-8F5F1EB87116}" type="datetime1">
              <a:rPr lang="en-US"/>
              <a:pPr>
                <a:defRPr/>
              </a:pPr>
              <a:t>28/11/23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1AB51-FC50-914D-A27C-E921A36319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0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0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329" tIns="45665" rIns="91329" bIns="45665"/>
          <a:lstStyle/>
          <a:p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42920" y="4835526"/>
            <a:ext cx="142875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29" tIns="45665" rIns="91329" bIns="4566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26" y="375047"/>
            <a:ext cx="182563" cy="51435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29" tIns="45665" rIns="91329" bIns="4566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5642"/>
            <a:ext cx="8229600" cy="506016"/>
          </a:xfrm>
          <a:ln>
            <a:solidFill>
              <a:schemeClr val="accent1"/>
            </a:solidFill>
          </a:ln>
        </p:spPr>
        <p:txBody>
          <a:bodyPr lIns="273989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428750"/>
            <a:ext cx="8229600" cy="3202686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GB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914401"/>
            <a:ext cx="8229600" cy="40005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4E06D-541B-9147-8640-55401BD49883}" type="datetime1">
              <a:rPr lang="en-US"/>
              <a:pPr>
                <a:defRPr/>
              </a:pPr>
              <a:t>28/11/23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0A361F-4E47-FB48-974D-C72988C7CB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2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14300"/>
            <a:ext cx="82296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329" tIns="45665" rIns="91329" bIns="45665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14409"/>
            <a:ext cx="8229600" cy="368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329" tIns="45665" rIns="91329" bIns="456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7" y="4767273"/>
            <a:ext cx="2289175" cy="273844"/>
          </a:xfrm>
          <a:prstGeom prst="rect">
            <a:avLst/>
          </a:prstGeom>
        </p:spPr>
        <p:txBody>
          <a:bodyPr vert="horz" wrap="square" lIns="91329" tIns="45665" rIns="91329" bIns="45665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Gill Sans MT" charset="0"/>
              </a:defRPr>
            </a:lvl1pPr>
          </a:lstStyle>
          <a:p>
            <a:pPr>
              <a:defRPr/>
            </a:pPr>
            <a:fld id="{9296EE55-A872-B540-B192-D6314CBAE1E6}" type="datetime1">
              <a:rPr lang="en-US"/>
              <a:pPr>
                <a:defRPr/>
              </a:pPr>
              <a:t>28/11/23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4767273"/>
            <a:ext cx="3505200" cy="273844"/>
          </a:xfrm>
          <a:prstGeom prst="rect">
            <a:avLst/>
          </a:prstGeom>
        </p:spPr>
        <p:txBody>
          <a:bodyPr vert="horz" lIns="91329" tIns="45665" rIns="91329" bIns="45665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775" y="4767273"/>
            <a:ext cx="1981200" cy="273844"/>
          </a:xfrm>
          <a:prstGeom prst="rect">
            <a:avLst/>
          </a:prstGeom>
        </p:spPr>
        <p:txBody>
          <a:bodyPr vert="horz" wrap="square" lIns="91329" tIns="45665" rIns="91329" bIns="45665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Gill Sans MT" charset="0"/>
              </a:defRPr>
            </a:lvl1pPr>
          </a:lstStyle>
          <a:p>
            <a:pPr>
              <a:defRPr/>
            </a:pPr>
            <a:fld id="{9768E49E-88B9-1249-A04A-C28947E612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Straight Connector 27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329" tIns="45665" rIns="91329" bIns="45665"/>
          <a:lstStyle/>
          <a:p>
            <a:endParaRPr lang="en-US"/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85725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329" tIns="45665" rIns="91329" bIns="45665"/>
          <a:lstStyle/>
          <a:p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42920" y="4835526"/>
            <a:ext cx="142875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29" tIns="45665" rIns="91329" bIns="4566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5" r:id="rId2"/>
    <p:sldLayoutId id="2147483810" r:id="rId3"/>
    <p:sldLayoutId id="2147483806" r:id="rId4"/>
    <p:sldLayoutId id="2147483807" r:id="rId5"/>
    <p:sldLayoutId id="2147483811" r:id="rId6"/>
    <p:sldLayoutId id="2147483812" r:id="rId7"/>
    <p:sldLayoutId id="2147483813" r:id="rId8"/>
    <p:sldLayoutId id="2147483814" r:id="rId9"/>
    <p:sldLayoutId id="2147483808" r:id="rId10"/>
    <p:sldLayoutId id="2147483815" r:id="rId11"/>
    <p:sldLayoutId id="2147483816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5pPr>
      <a:lvl6pPr marL="456644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6pPr>
      <a:lvl7pPr marL="91329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7pPr>
      <a:lvl8pPr marL="1369941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8pPr>
      <a:lvl9pPr marL="1826586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9pPr>
    </p:titleStyle>
    <p:bodyStyle>
      <a:lvl1pPr marL="272719" indent="-272719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charset="0"/>
        <a:buChar char=""/>
        <a:defRPr sz="26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47025" indent="-272719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charset="0"/>
        <a:buChar char=""/>
        <a:defRPr sz="2300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821329" indent="-228321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charset="0"/>
        <a:buChar char="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95635" indent="-228321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charset="0"/>
        <a:buChar char="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69941" indent="-228321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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643927" indent="-182656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6586" indent="-182656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09241" indent="-182656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1899" indent="-182656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664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32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699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658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32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398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9651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316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>
          <a:xfrm>
            <a:off x="1041399" y="2781300"/>
            <a:ext cx="7035802" cy="74295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Bookman Old Style" charset="0"/>
              </a:rPr>
              <a:t>Adventures with metagenomics</a:t>
            </a:r>
            <a:endParaRPr lang="en-US" sz="2400" i="1" dirty="0">
              <a:latin typeface="Bookman Old Style" charset="0"/>
            </a:endParaRPr>
          </a:p>
        </p:txBody>
      </p:sp>
      <p:sp>
        <p:nvSpPr>
          <p:cNvPr id="14338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Bookman Old Style" charset="0"/>
                <a:ea typeface="ＭＳ Ｐゴシック" charset="0"/>
                <a:cs typeface="ＭＳ Ｐゴシック" charset="0"/>
              </a:rPr>
              <a:t>Professor Mark </a:t>
            </a:r>
            <a:r>
              <a:rPr lang="en-US" dirty="0" smtClean="0">
                <a:latin typeface="Bookman Old Style" charset="0"/>
                <a:ea typeface="ＭＳ Ｐゴシック" charset="0"/>
                <a:cs typeface="ＭＳ Ｐゴシック" charset="0"/>
              </a:rPr>
              <a:t>Pallen</a:t>
            </a:r>
          </a:p>
        </p:txBody>
      </p:sp>
      <p:pic>
        <p:nvPicPr>
          <p:cNvPr id="15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200" y="436881"/>
            <a:ext cx="2032746" cy="1459549"/>
          </a:xfrm>
          <a:prstGeom prst="ellipse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5003" y="727710"/>
            <a:ext cx="978051" cy="6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875" y="360679"/>
            <a:ext cx="2412848" cy="1125223"/>
          </a:xfrm>
          <a:prstGeom prst="ellipse">
            <a:avLst/>
          </a:prstGeom>
          <a:ln w="12700" cap="rnd" cmpd="sng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137522" y="816610"/>
            <a:ext cx="1863172" cy="1323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Functional Content Analysis of MAGs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Enables prediction of the metabolic capabilities and ecological </a:t>
            </a:r>
            <a:r>
              <a:rPr lang="en-GB" dirty="0"/>
              <a:t>roles </a:t>
            </a:r>
            <a:r>
              <a:rPr lang="en-GB" dirty="0" smtClean="0"/>
              <a:t>within microbial communities.</a:t>
            </a:r>
          </a:p>
          <a:p>
            <a:r>
              <a:rPr lang="en-GB" dirty="0" smtClean="0"/>
              <a:t>Predict CDSs and annotate </a:t>
            </a:r>
            <a:r>
              <a:rPr lang="en-GB" dirty="0"/>
              <a:t>MAGs for functional genes and metabolic pathways.</a:t>
            </a:r>
          </a:p>
          <a:p>
            <a:pPr lvl="1"/>
            <a:r>
              <a:rPr lang="en-GB" dirty="0" smtClean="0"/>
              <a:t>Integrate </a:t>
            </a:r>
            <a:r>
              <a:rPr lang="en-GB" dirty="0"/>
              <a:t>several </a:t>
            </a:r>
            <a:r>
              <a:rPr lang="en-GB" dirty="0" smtClean="0"/>
              <a:t>data sources </a:t>
            </a:r>
            <a:r>
              <a:rPr lang="en-GB" dirty="0"/>
              <a:t>to provide a comprehensive metabolic </a:t>
            </a:r>
            <a:r>
              <a:rPr lang="en-GB" dirty="0" smtClean="0"/>
              <a:t>overview</a:t>
            </a:r>
          </a:p>
          <a:p>
            <a:r>
              <a:rPr lang="en-GB" dirty="0" smtClean="0"/>
              <a:t>Output</a:t>
            </a:r>
          </a:p>
          <a:p>
            <a:pPr lvl="1"/>
            <a:r>
              <a:rPr lang="en-GB" dirty="0" smtClean="0"/>
              <a:t>Annotated genes, pathways, and putative functions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685196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/>
        <p:txBody>
          <a:bodyPr lIns="73383" tIns="36693" rIns="73383" bIns="36693"/>
          <a:lstStyle/>
          <a:p>
            <a:r>
              <a:rPr lang="en-GB" dirty="0" smtClean="0">
                <a:latin typeface="Bookman Old Style" charset="0"/>
                <a:ea typeface="ＭＳ Ｐゴシック" charset="0"/>
                <a:cs typeface="ＭＳ Ｐゴシック" charset="0"/>
              </a:rPr>
              <a:t>Case </a:t>
            </a:r>
            <a:r>
              <a:rPr lang="en-GB" dirty="0" smtClean="0">
                <a:latin typeface="Bookman Old Style" charset="0"/>
                <a:ea typeface="ＭＳ Ｐゴシック" charset="0"/>
                <a:cs typeface="ＭＳ Ｐゴシック" charset="0"/>
              </a:rPr>
              <a:t>Study: waking the dead</a:t>
            </a:r>
            <a:endParaRPr lang="en-US" dirty="0">
              <a:latin typeface="Bookman Old Style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9874" name="Content Placeholder 2"/>
          <p:cNvSpPr>
            <a:spLocks noGrp="1"/>
          </p:cNvSpPr>
          <p:nvPr>
            <p:ph sz="quarter" idx="1"/>
          </p:nvPr>
        </p:nvSpPr>
        <p:spPr>
          <a:xfrm>
            <a:off x="457653" y="914178"/>
            <a:ext cx="8228707" cy="3703588"/>
          </a:xfrm>
        </p:spPr>
        <p:txBody>
          <a:bodyPr lIns="73383" tIns="36693" rIns="73383" bIns="36693"/>
          <a:lstStyle/>
          <a:p>
            <a:pPr marL="241998" indent="-241998" eaLnBrk="1" hangingPunct="1"/>
            <a:r>
              <a:rPr lang="en-US" sz="2800" dirty="0" smtClean="0">
                <a:latin typeface="Gill Sans MT" charset="0"/>
              </a:rPr>
              <a:t>Metagenomics in ancient DNA research</a:t>
            </a:r>
          </a:p>
          <a:p>
            <a:pPr marL="241998" indent="-241998" eaLnBrk="1" hangingPunct="1"/>
            <a:r>
              <a:rPr lang="en-US" sz="2800" dirty="0" smtClean="0">
                <a:latin typeface="Gill Sans MT" charset="0"/>
              </a:rPr>
              <a:t>Case study 1: medieval Brucella</a:t>
            </a:r>
          </a:p>
          <a:p>
            <a:pPr marL="241998" indent="-241998" eaLnBrk="1" hangingPunct="1"/>
            <a:r>
              <a:rPr lang="en-US" sz="2800" dirty="0" smtClean="0">
                <a:latin typeface="Gill Sans MT" charset="0"/>
              </a:rPr>
              <a:t>Case study 2: 200-year old TB genomes in Hungarian mummies</a:t>
            </a:r>
          </a:p>
        </p:txBody>
      </p:sp>
    </p:spTree>
    <p:extLst>
      <p:ext uri="{BB962C8B-B14F-4D97-AF65-F5344CB8AC3E}">
        <p14:creationId xmlns:p14="http://schemas.microsoft.com/office/powerpoint/2010/main" val="175663402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>
                <a:latin typeface="Bookman Old Style" charset="0"/>
              </a:rPr>
              <a:t>Metagenomics of ancient pathogen </a:t>
            </a:r>
            <a:r>
              <a:rPr lang="en-US" sz="3000" dirty="0">
                <a:latin typeface="Bookman Old Style" charset="0"/>
              </a:rPr>
              <a:t>DNA</a:t>
            </a:r>
            <a:endParaRPr lang="en-US" sz="3000" i="1" dirty="0">
              <a:latin typeface="Bookman Old Style" charset="0"/>
            </a:endParaRPr>
          </a:p>
        </p:txBody>
      </p:sp>
      <p:sp>
        <p:nvSpPr>
          <p:cNvPr id="74754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000" dirty="0">
                <a:latin typeface="Gill Sans MT" charset="0"/>
              </a:rPr>
              <a:t>Substantial literature </a:t>
            </a:r>
          </a:p>
          <a:p>
            <a:pPr lvl="1"/>
            <a:r>
              <a:rPr lang="en-US" sz="1800" dirty="0">
                <a:latin typeface="Gill Sans MT" charset="0"/>
              </a:rPr>
              <a:t>TB, leprosy, plague, typhoid, influenza, hepatitis B, smallpox, malaria, Leishmania, </a:t>
            </a:r>
            <a:r>
              <a:rPr lang="en-US" sz="1800" dirty="0" err="1">
                <a:latin typeface="Gill Sans MT" charset="0"/>
              </a:rPr>
              <a:t>trypanosomiasis</a:t>
            </a:r>
            <a:r>
              <a:rPr lang="en-US" sz="1800" dirty="0">
                <a:latin typeface="Gill Sans MT" charset="0"/>
              </a:rPr>
              <a:t>, </a:t>
            </a:r>
            <a:r>
              <a:rPr lang="en-US" sz="1800" dirty="0" err="1">
                <a:latin typeface="Gill Sans MT" charset="0"/>
              </a:rPr>
              <a:t>helminths</a:t>
            </a:r>
            <a:endParaRPr lang="en-US" sz="1800" dirty="0">
              <a:latin typeface="Gill Sans MT" charset="0"/>
            </a:endParaRPr>
          </a:p>
          <a:p>
            <a:pPr lvl="1"/>
            <a:r>
              <a:rPr lang="en-US" sz="1800" dirty="0" err="1">
                <a:latin typeface="Gill Sans MT" charset="0"/>
              </a:rPr>
              <a:t>Palaeo</a:t>
            </a:r>
            <a:r>
              <a:rPr lang="en-US" sz="1800" dirty="0">
                <a:latin typeface="Gill Sans MT" charset="0"/>
              </a:rPr>
              <a:t>-genomics of Black Death and TB</a:t>
            </a:r>
          </a:p>
          <a:p>
            <a:r>
              <a:rPr lang="en-US" sz="2000" dirty="0">
                <a:latin typeface="Gill Sans MT" charset="0"/>
              </a:rPr>
              <a:t>BUT risk of contamination with PCR</a:t>
            </a:r>
          </a:p>
          <a:p>
            <a:endParaRPr lang="en-US" sz="2000" dirty="0">
              <a:latin typeface="Gill Sans MT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300" dirty="0">
                <a:latin typeface="Gill Sans MT" charset="0"/>
              </a:rPr>
              <a:t>Why not try metagenomics?</a:t>
            </a:r>
          </a:p>
          <a:p>
            <a:pPr lvl="1"/>
            <a:r>
              <a:rPr lang="en-US" sz="2000" dirty="0">
                <a:latin typeface="Gill Sans MT" charset="0"/>
              </a:rPr>
              <a:t>Avoidance of amplification </a:t>
            </a:r>
          </a:p>
          <a:p>
            <a:pPr lvl="2"/>
            <a:r>
              <a:rPr lang="en-US" sz="1700" dirty="0">
                <a:latin typeface="Gill Sans MT" charset="0"/>
              </a:rPr>
              <a:t>Avoids risk of PCR amplicon carryover</a:t>
            </a:r>
          </a:p>
          <a:p>
            <a:pPr lvl="2"/>
            <a:r>
              <a:rPr lang="en-US" sz="1700" dirty="0">
                <a:latin typeface="Gill Sans MT" charset="0"/>
              </a:rPr>
              <a:t>Low risk of contamination with unamplified pathogen DNA</a:t>
            </a:r>
          </a:p>
          <a:p>
            <a:pPr lvl="1"/>
            <a:r>
              <a:rPr lang="en-US" sz="2000" dirty="0">
                <a:latin typeface="Gill Sans MT" charset="0"/>
              </a:rPr>
              <a:t>Avoidance of </a:t>
            </a:r>
            <a:r>
              <a:rPr lang="en-US" sz="2000" dirty="0" err="1">
                <a:latin typeface="Gill Sans MT" charset="0"/>
              </a:rPr>
              <a:t>hybridisation</a:t>
            </a:r>
            <a:r>
              <a:rPr lang="en-US" sz="2000" dirty="0">
                <a:latin typeface="Gill Sans MT" charset="0"/>
              </a:rPr>
              <a:t> capture</a:t>
            </a:r>
          </a:p>
          <a:p>
            <a:pPr lvl="2"/>
            <a:r>
              <a:rPr lang="en-US" sz="1700" dirty="0">
                <a:latin typeface="Gill Sans MT" charset="0"/>
              </a:rPr>
              <a:t>Assumption-free, finds unknown unknowns</a:t>
            </a:r>
          </a:p>
          <a:p>
            <a:pPr lvl="2"/>
            <a:r>
              <a:rPr lang="en-US" sz="1700" dirty="0">
                <a:latin typeface="Gill Sans MT" charset="0"/>
              </a:rPr>
              <a:t>No need to design and </a:t>
            </a:r>
            <a:r>
              <a:rPr lang="en-US" sz="1700" dirty="0" err="1">
                <a:latin typeface="Gill Sans MT" charset="0"/>
              </a:rPr>
              <a:t>optimise</a:t>
            </a:r>
            <a:r>
              <a:rPr lang="en-US" sz="1700" dirty="0">
                <a:latin typeface="Gill Sans MT" charset="0"/>
              </a:rPr>
              <a:t> capture probes</a:t>
            </a:r>
          </a:p>
          <a:p>
            <a:pPr lvl="1"/>
            <a:r>
              <a:rPr lang="en-US" sz="2000" dirty="0">
                <a:latin typeface="Gill Sans MT" charset="0"/>
              </a:rPr>
              <a:t>Potential problems</a:t>
            </a:r>
          </a:p>
          <a:p>
            <a:pPr lvl="2"/>
            <a:r>
              <a:rPr lang="en-US" sz="1700" dirty="0">
                <a:latin typeface="Gill Sans MT" charset="0"/>
              </a:rPr>
              <a:t>Might expect high abundance of human DNA</a:t>
            </a:r>
          </a:p>
          <a:p>
            <a:pPr lvl="2"/>
            <a:r>
              <a:rPr lang="en-US" sz="1700" dirty="0">
                <a:latin typeface="Gill Sans MT" charset="0"/>
              </a:rPr>
              <a:t>Post-mortem contamination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069" y="2601497"/>
            <a:ext cx="1187733" cy="1354225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 cmpd="sng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1511836" y="4045039"/>
            <a:ext cx="1852914" cy="338518"/>
          </a:xfrm>
          <a:prstGeom prst="rect">
            <a:avLst/>
          </a:prstGeom>
          <a:noFill/>
        </p:spPr>
        <p:txBody>
          <a:bodyPr wrap="square" lIns="91404" tIns="45702" rIns="91404" bIns="45702" rtlCol="0">
            <a:spAutoFit/>
          </a:bodyPr>
          <a:lstStyle/>
          <a:p>
            <a:r>
              <a:rPr lang="en-US" sz="1600" dirty="0"/>
              <a:t>Helen </a:t>
            </a:r>
            <a:r>
              <a:rPr lang="en-US" sz="1600" dirty="0" err="1"/>
              <a:t>Donaghue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09464698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218" y="171450"/>
            <a:ext cx="5079695" cy="762000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solidFill>
                  <a:schemeClr val="tx1"/>
                </a:solidFill>
                <a:latin typeface="+mn-lt"/>
              </a:rPr>
              <a:t>Medieval </a:t>
            </a:r>
            <a:r>
              <a:rPr lang="en-US" sz="2800" dirty="0">
                <a:solidFill>
                  <a:schemeClr val="tx1"/>
                </a:solidFill>
                <a:latin typeface="+mn-lt"/>
              </a:rPr>
              <a:t>village of </a:t>
            </a:r>
            <a:r>
              <a:rPr lang="en-US" sz="2800" dirty="0" smtClean="0">
                <a:solidFill>
                  <a:schemeClr val="tx1"/>
                </a:solidFill>
                <a:latin typeface="+mn-lt"/>
              </a:rPr>
              <a:t>Geridu, abandoned 1426</a:t>
            </a:r>
            <a:endParaRPr lang="en-US" sz="2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9400" y="224942"/>
            <a:ext cx="3421032" cy="192260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351759" y="2482280"/>
            <a:ext cx="2615435" cy="235622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862"/>
          <a:stretch/>
        </p:blipFill>
        <p:spPr>
          <a:xfrm>
            <a:off x="908413" y="1167450"/>
            <a:ext cx="2512103" cy="257845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4070350" y="2456260"/>
            <a:ext cx="225425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/>
              <a:t>Skeleton 2568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/>
              <a:t>50-60 </a:t>
            </a:r>
            <a:r>
              <a:rPr lang="en-US" dirty="0" err="1"/>
              <a:t>yr</a:t>
            </a:r>
            <a:r>
              <a:rPr lang="en-US" dirty="0"/>
              <a:t>-old male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/>
              <a:t>Buried second half of 1300s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/>
              <a:t>Excavated 1997</a:t>
            </a:r>
          </a:p>
        </p:txBody>
      </p:sp>
      <p:cxnSp>
        <p:nvCxnSpPr>
          <p:cNvPr id="6" name="Straight Arrow Connector 5"/>
          <p:cNvCxnSpPr>
            <a:stCxn id="4" idx="3"/>
          </p:cNvCxnSpPr>
          <p:nvPr/>
        </p:nvCxnSpPr>
        <p:spPr>
          <a:xfrm flipV="1">
            <a:off x="6324600" y="3148013"/>
            <a:ext cx="1422400" cy="469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813" y="4004721"/>
            <a:ext cx="1267125" cy="950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3981" y="4004721"/>
            <a:ext cx="1066530" cy="950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2164" y="4004721"/>
            <a:ext cx="889036" cy="950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570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ookman Old Style" charset="0"/>
              </a:rPr>
              <a:t>Skeleton 2568</a:t>
            </a:r>
          </a:p>
        </p:txBody>
      </p:sp>
      <p:pic>
        <p:nvPicPr>
          <p:cNvPr id="124930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638" y="1113235"/>
            <a:ext cx="4437062" cy="3459956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93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1613302" y="2100265"/>
            <a:ext cx="1316831" cy="36290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932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5" y="1113237"/>
            <a:ext cx="3629025" cy="18716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62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3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8"/>
            <a:ext cx="9144000" cy="5107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159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67" y="978551"/>
            <a:ext cx="4188491" cy="314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625" y="1552213"/>
            <a:ext cx="4453375" cy="215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919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ookman Old Style" charset="0"/>
              </a:rPr>
              <a:t>Brucellosis in Geridu in context</a:t>
            </a:r>
            <a:endParaRPr lang="en-US" dirty="0">
              <a:latin typeface="Bookman Old Style" charset="0"/>
            </a:endParaRPr>
          </a:p>
        </p:txBody>
      </p:sp>
      <p:sp>
        <p:nvSpPr>
          <p:cNvPr id="130050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702844"/>
          </a:xfrm>
        </p:spPr>
        <p:txBody>
          <a:bodyPr/>
          <a:lstStyle/>
          <a:p>
            <a:r>
              <a:rPr lang="en-US" sz="2400" dirty="0">
                <a:latin typeface="Gill Sans MT" charset="0"/>
              </a:rPr>
              <a:t>Long history of brucellosis in Italy from </a:t>
            </a:r>
            <a:r>
              <a:rPr lang="en-US" sz="2400" dirty="0" err="1">
                <a:latin typeface="Gill Sans MT" charset="0"/>
              </a:rPr>
              <a:t>palaeopathology</a:t>
            </a:r>
            <a:endParaRPr lang="en-US" sz="2400" dirty="0">
              <a:latin typeface="Gill Sans MT" charset="0"/>
            </a:endParaRPr>
          </a:p>
          <a:p>
            <a:pPr lvl="1"/>
            <a:r>
              <a:rPr lang="en-US" sz="2000" dirty="0">
                <a:latin typeface="Gill Sans MT" charset="0"/>
              </a:rPr>
              <a:t>Bony signs in Herculaneum skeletons</a:t>
            </a:r>
          </a:p>
          <a:p>
            <a:pPr lvl="1"/>
            <a:r>
              <a:rPr lang="en-US" sz="2000" dirty="0">
                <a:latin typeface="Gill Sans MT" charset="0"/>
              </a:rPr>
              <a:t>Only one other detection by </a:t>
            </a:r>
            <a:r>
              <a:rPr lang="en-US" sz="2000" dirty="0" err="1">
                <a:latin typeface="Gill Sans MT" charset="0"/>
              </a:rPr>
              <a:t>aDNA</a:t>
            </a:r>
            <a:r>
              <a:rPr lang="en-US" sz="2000" dirty="0">
                <a:latin typeface="Gill Sans MT" charset="0"/>
              </a:rPr>
              <a:t>; from 10-13</a:t>
            </a:r>
            <a:r>
              <a:rPr lang="en-US" sz="2000" baseline="30000" dirty="0">
                <a:latin typeface="Gill Sans MT" charset="0"/>
              </a:rPr>
              <a:t>th</a:t>
            </a:r>
            <a:r>
              <a:rPr lang="en-US" sz="2000" dirty="0">
                <a:latin typeface="Gill Sans MT" charset="0"/>
              </a:rPr>
              <a:t> C Albania</a:t>
            </a:r>
          </a:p>
          <a:p>
            <a:r>
              <a:rPr lang="en-US" sz="2400" i="1" dirty="0">
                <a:latin typeface="Gill Sans MT" charset="0"/>
              </a:rPr>
              <a:t>Brucella melitensis </a:t>
            </a:r>
            <a:r>
              <a:rPr lang="en-US" sz="2400" dirty="0">
                <a:latin typeface="Gill Sans MT" charset="0"/>
              </a:rPr>
              <a:t>acquired from sheep and goats</a:t>
            </a:r>
          </a:p>
          <a:p>
            <a:pPr lvl="1"/>
            <a:r>
              <a:rPr lang="en-US" sz="2000" dirty="0">
                <a:latin typeface="Gill Sans MT" charset="0"/>
              </a:rPr>
              <a:t>Long history of sheep (± goat) farming in Sardinia</a:t>
            </a:r>
          </a:p>
          <a:p>
            <a:pPr lvl="1"/>
            <a:r>
              <a:rPr lang="en-US" sz="2000" dirty="0">
                <a:latin typeface="Gill Sans MT" charset="0"/>
              </a:rPr>
              <a:t>Distinctive genomic signatures in 2 breeds</a:t>
            </a:r>
          </a:p>
          <a:p>
            <a:pPr lvl="1"/>
            <a:r>
              <a:rPr lang="en-US" sz="2000" dirty="0">
                <a:latin typeface="Gill Sans MT" charset="0"/>
              </a:rPr>
              <a:t>Sardinian </a:t>
            </a:r>
            <a:r>
              <a:rPr lang="en-US" sz="2000" dirty="0" err="1">
                <a:latin typeface="Gill Sans MT" charset="0"/>
              </a:rPr>
              <a:t>mouflon</a:t>
            </a:r>
            <a:endParaRPr lang="en-US" sz="2000" dirty="0">
              <a:latin typeface="Gill Sans MT" charset="0"/>
            </a:endParaRPr>
          </a:p>
          <a:p>
            <a:r>
              <a:rPr lang="en-US" sz="2400" dirty="0">
                <a:latin typeface="Gill Sans MT" charset="0"/>
              </a:rPr>
              <a:t>Unclear whether skeleton 2568 represents farmer or just someone who ate dairy produce</a:t>
            </a:r>
          </a:p>
          <a:p>
            <a:pPr lvl="1"/>
            <a:r>
              <a:rPr lang="en-US" sz="2000" dirty="0">
                <a:latin typeface="Gill Sans MT" charset="0"/>
              </a:rPr>
              <a:t>DISH associated with sedentary lifestyle</a:t>
            </a:r>
          </a:p>
        </p:txBody>
      </p:sp>
    </p:spTree>
    <p:extLst>
      <p:ext uri="{BB962C8B-B14F-4D97-AF65-F5344CB8AC3E}">
        <p14:creationId xmlns:p14="http://schemas.microsoft.com/office/powerpoint/2010/main" val="114133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/>
        <p:txBody>
          <a:bodyPr lIns="73383" tIns="36693" rIns="73383" bIns="36693"/>
          <a:lstStyle/>
          <a:p>
            <a:r>
              <a:rPr lang="en-GB" dirty="0" smtClean="0">
                <a:latin typeface="Bookman Old Style" charset="0"/>
                <a:ea typeface="ＭＳ Ｐゴシック" charset="0"/>
                <a:cs typeface="ＭＳ Ｐゴシック" charset="0"/>
              </a:rPr>
              <a:t>Hungarian mummies</a:t>
            </a:r>
            <a:endParaRPr lang="en-US" dirty="0">
              <a:latin typeface="Bookman Old Style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9874" name="Content Placeholder 2"/>
          <p:cNvSpPr>
            <a:spLocks noGrp="1"/>
          </p:cNvSpPr>
          <p:nvPr>
            <p:ph sz="quarter" idx="1"/>
          </p:nvPr>
        </p:nvSpPr>
        <p:spPr>
          <a:xfrm>
            <a:off x="457653" y="914178"/>
            <a:ext cx="8228707" cy="3703588"/>
          </a:xfrm>
        </p:spPr>
        <p:txBody>
          <a:bodyPr lIns="73383" tIns="36693" rIns="73383" bIns="36693"/>
          <a:lstStyle/>
          <a:p>
            <a:pPr marL="241998" indent="-241998" eaLnBrk="1" hangingPunct="1"/>
            <a:r>
              <a:rPr lang="en-US" sz="1800">
                <a:latin typeface="Gill Sans MT" charset="0"/>
              </a:rPr>
              <a:t>In 1994, a crypt was discovered in Vác, Hungary, containing 242 bodies, many naturally mummified</a:t>
            </a:r>
          </a:p>
          <a:p>
            <a:pPr marL="241998" indent="-241998" eaLnBrk="1" hangingPunct="1"/>
            <a:r>
              <a:rPr lang="en-US" sz="1800">
                <a:latin typeface="Gill Sans MT" charset="0"/>
              </a:rPr>
              <a:t>Although all affluent middle-class Catholics, over half showed some evidence of TB</a:t>
            </a: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5379" y="2081151"/>
            <a:ext cx="5317296" cy="2536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7790" y="2081146"/>
            <a:ext cx="1308850" cy="1818646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 cmpd="sng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3" name="TextBox 2"/>
          <p:cNvSpPr txBox="1"/>
          <p:nvPr/>
        </p:nvSpPr>
        <p:spPr>
          <a:xfrm>
            <a:off x="6590120" y="4018337"/>
            <a:ext cx="1296451" cy="276963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r>
              <a:rPr lang="en-US" sz="1200" dirty="0"/>
              <a:t>Mark Spigelman</a:t>
            </a:r>
          </a:p>
        </p:txBody>
      </p:sp>
    </p:spTree>
    <p:extLst>
      <p:ext uri="{BB962C8B-B14F-4D97-AF65-F5344CB8AC3E}">
        <p14:creationId xmlns:p14="http://schemas.microsoft.com/office/powerpoint/2010/main" val="205401702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/>
          </p:cNvSpPr>
          <p:nvPr>
            <p:ph type="title"/>
          </p:nvPr>
        </p:nvSpPr>
        <p:spPr/>
        <p:txBody>
          <a:bodyPr lIns="82294" tIns="41148" rIns="82294" bIns="41148"/>
          <a:lstStyle/>
          <a:p>
            <a:r>
              <a:rPr lang="en-GB" dirty="0" smtClean="0">
                <a:latin typeface="Bookman Old Style" charset="0"/>
              </a:rPr>
              <a:t>Tuberculosis in 18</a:t>
            </a:r>
            <a:r>
              <a:rPr lang="en-GB" baseline="30000" dirty="0" smtClean="0">
                <a:latin typeface="Bookman Old Style" charset="0"/>
              </a:rPr>
              <a:t>th</a:t>
            </a:r>
            <a:r>
              <a:rPr lang="en-GB" dirty="0" smtClean="0">
                <a:latin typeface="Bookman Old Style" charset="0"/>
              </a:rPr>
              <a:t> Century Hungary</a:t>
            </a:r>
            <a:endParaRPr lang="en-US" dirty="0">
              <a:latin typeface="Bookman Old Style" charset="0"/>
            </a:endParaRPr>
          </a:p>
        </p:txBody>
      </p:sp>
      <p:sp>
        <p:nvSpPr>
          <p:cNvPr id="349187" name="Content Placeholder 2"/>
          <p:cNvSpPr>
            <a:spLocks noGrp="1"/>
          </p:cNvSpPr>
          <p:nvPr>
            <p:ph sz="quarter" idx="1"/>
          </p:nvPr>
        </p:nvSpPr>
        <p:spPr/>
        <p:txBody>
          <a:bodyPr lIns="82294" tIns="41148" rIns="82294" bIns="41148">
            <a:normAutofit/>
          </a:bodyPr>
          <a:lstStyle/>
          <a:p>
            <a:pPr marL="273045" indent="-273045" eaLnBrk="1" hangingPunct="1">
              <a:defRPr/>
            </a:pPr>
            <a:r>
              <a:rPr lang="en-US" sz="2400" dirty="0"/>
              <a:t>Included the remains of Terézia Hausmann who died on 25 December 1797, aged 28 years  </a:t>
            </a:r>
          </a:p>
          <a:p>
            <a:pPr marL="273045" indent="-273045" eaLnBrk="1" hangingPunct="1">
              <a:defRPr/>
            </a:pPr>
            <a:r>
              <a:rPr lang="en-US" sz="2400" dirty="0"/>
              <a:t>CXR clear, but she appeared cachectic, consistent with TB </a:t>
            </a:r>
          </a:p>
          <a:p>
            <a:pPr marL="273045" indent="-273045" eaLnBrk="1" hangingPunct="1">
              <a:defRPr/>
            </a:pPr>
            <a:r>
              <a:rPr lang="en-US" sz="2400" dirty="0"/>
              <a:t>Microbiological/molecular analyses on chest sample confirmed diagnosis of TB, provided genotypic and quantitative data, suggesting very good preservation of TB DNA</a:t>
            </a:r>
            <a:r>
              <a:rPr lang="en-GB" sz="2400" dirty="0"/>
              <a:t> </a:t>
            </a:r>
            <a:endParaRPr lang="en-US" sz="2400" dirty="0"/>
          </a:p>
          <a:p>
            <a:pPr marL="273045" indent="-273045" eaLnBrk="1" hangingPunct="1">
              <a:defRPr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3481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55" y="85651"/>
            <a:ext cx="7976554" cy="47594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08584" y="3997512"/>
            <a:ext cx="2977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Plus:</a:t>
            </a:r>
          </a:p>
          <a:p>
            <a:r>
              <a:rPr lang="en-US" sz="1600" dirty="0" smtClean="0"/>
              <a:t>Generation of 1000s of grammatically correct, distinctive Latin binomials!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11" y="4341930"/>
            <a:ext cx="3053495" cy="331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55" y="4698980"/>
            <a:ext cx="1894556" cy="21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3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Title 1"/>
          <p:cNvSpPr>
            <a:spLocks noGrp="1"/>
          </p:cNvSpPr>
          <p:nvPr>
            <p:ph type="title"/>
          </p:nvPr>
        </p:nvSpPr>
        <p:spPr/>
        <p:txBody>
          <a:bodyPr lIns="82294" tIns="41148" rIns="82294" bIns="41148">
            <a:normAutofit fontScale="90000"/>
          </a:bodyPr>
          <a:lstStyle/>
          <a:p>
            <a:pPr>
              <a:defRPr/>
            </a:pPr>
            <a:r>
              <a:rPr lang="en-US" dirty="0" smtClean="0"/>
              <a:t>Metagenomics of 200-year-old lung tissue</a:t>
            </a:r>
            <a:endParaRPr lang="en-US" sz="2700" dirty="0"/>
          </a:p>
        </p:txBody>
      </p:sp>
      <p:sp>
        <p:nvSpPr>
          <p:cNvPr id="90114" name="Content Placeholder 2"/>
          <p:cNvSpPr>
            <a:spLocks noGrp="1"/>
          </p:cNvSpPr>
          <p:nvPr>
            <p:ph sz="quarter" idx="1"/>
          </p:nvPr>
        </p:nvSpPr>
        <p:spPr>
          <a:xfrm>
            <a:off x="457203" y="914400"/>
            <a:ext cx="4041775" cy="3702844"/>
          </a:xfrm>
        </p:spPr>
        <p:txBody>
          <a:bodyPr lIns="82294" tIns="41148" rIns="82294" bIns="41148"/>
          <a:lstStyle/>
          <a:p>
            <a:r>
              <a:rPr lang="en-US" sz="2400">
                <a:latin typeface="Gill Sans MT" charset="0"/>
              </a:rPr>
              <a:t>5.5 million reads </a:t>
            </a:r>
          </a:p>
          <a:p>
            <a:r>
              <a:rPr lang="en-US" sz="2400">
                <a:latin typeface="Gill Sans MT" charset="0"/>
              </a:rPr>
              <a:t>&lt;1% aligned against the human genome </a:t>
            </a:r>
          </a:p>
          <a:p>
            <a:r>
              <a:rPr lang="en-US" sz="2400">
                <a:latin typeface="Gill Sans MT" charset="0"/>
              </a:rPr>
              <a:t>8% aligned against the </a:t>
            </a:r>
            <a:r>
              <a:rPr lang="en-US" sz="2400" i="1">
                <a:latin typeface="Gill Sans MT" charset="0"/>
              </a:rPr>
              <a:t>Mycobacterium tuberculosis  </a:t>
            </a:r>
            <a:r>
              <a:rPr lang="en-US" sz="2400">
                <a:latin typeface="Gill Sans MT" charset="0"/>
              </a:rPr>
              <a:t>reference strain H37Rv, providing an average 32-fold coverage of this genome 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sz="quarter" idx="2"/>
          </p:nvPr>
        </p:nvSpPr>
        <p:spPr>
          <a:xfrm>
            <a:off x="4632328" y="912020"/>
            <a:ext cx="4041775" cy="3702844"/>
          </a:xfrm>
        </p:spPr>
        <p:txBody>
          <a:bodyPr/>
          <a:lstStyle/>
          <a:p>
            <a:r>
              <a:rPr lang="en-US" sz="2400">
                <a:latin typeface="Gill Sans MT" charset="0"/>
              </a:rPr>
              <a:t>As we have not cultured MTB, nor performed any MTB-specific PCRs in our laboratory and as we have obtained deep and even genomic coverage, contamination can be ruled out </a:t>
            </a:r>
            <a:endParaRPr lang="en-GB" sz="2400">
              <a:latin typeface="Gill Sans MT" charset="0"/>
            </a:endParaRPr>
          </a:p>
          <a:p>
            <a:endParaRPr lang="en-US"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25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2"/>
          <p:cNvSpPr>
            <a:spLocks noGrp="1"/>
          </p:cNvSpPr>
          <p:nvPr>
            <p:ph type="title"/>
          </p:nvPr>
        </p:nvSpPr>
        <p:spPr>
          <a:xfrm>
            <a:off x="539750" y="0"/>
            <a:ext cx="8229600" cy="857250"/>
          </a:xfrm>
        </p:spPr>
        <p:txBody>
          <a:bodyPr/>
          <a:lstStyle/>
          <a:p>
            <a:r>
              <a:rPr lang="en-GB" sz="2800" dirty="0">
                <a:latin typeface="Bookman Old Style" charset="0"/>
              </a:rPr>
              <a:t>Mapping</a:t>
            </a: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46867" y="3140392"/>
            <a:ext cx="3513653" cy="140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4284663" y="3274219"/>
            <a:ext cx="4572000" cy="923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8" rIns="91438" bIns="45718">
            <a:spAutoFit/>
          </a:bodyPr>
          <a:lstStyle/>
          <a:p>
            <a:r>
              <a:rPr lang="en-GB"/>
              <a:t>Indels versus H37Rv characteristic of 7199/99 and Erdman strains from Haarlem lineage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" y="1045314"/>
            <a:ext cx="9144000" cy="192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/>
          <p:cNvSpPr>
            <a:spLocks noGrp="1"/>
          </p:cNvSpPr>
          <p:nvPr>
            <p:ph type="title"/>
          </p:nvPr>
        </p:nvSpPr>
        <p:spPr/>
        <p:txBody>
          <a:bodyPr lIns="82294" tIns="41148" rIns="82294" bIns="41148"/>
          <a:lstStyle/>
          <a:p>
            <a:r>
              <a:rPr lang="en-US">
                <a:latin typeface="Bookman Old Style" charset="0"/>
              </a:rPr>
              <a:t>Mixed Infection</a:t>
            </a:r>
            <a:endParaRPr lang="en-US" sz="2700">
              <a:latin typeface="Bookman Old Style" charset="0"/>
            </a:endParaRPr>
          </a:p>
        </p:txBody>
      </p:sp>
      <p:sp>
        <p:nvSpPr>
          <p:cNvPr id="91138" name="Content Placeholder 2"/>
          <p:cNvSpPr>
            <a:spLocks noGrp="1"/>
          </p:cNvSpPr>
          <p:nvPr>
            <p:ph sz="quarter" idx="1"/>
          </p:nvPr>
        </p:nvSpPr>
        <p:spPr>
          <a:xfrm>
            <a:off x="457202" y="914400"/>
            <a:ext cx="3876674" cy="3585820"/>
          </a:xfrm>
        </p:spPr>
        <p:txBody>
          <a:bodyPr lIns="82294" tIns="41148" rIns="82294" bIns="41148"/>
          <a:lstStyle/>
          <a:p>
            <a:r>
              <a:rPr lang="en-US" sz="2000" dirty="0">
                <a:latin typeface="Gill Sans MT" charset="0"/>
              </a:rPr>
              <a:t>When the metagenomic reads were compared with H37Rv, we found evidence that TH suffered from a mixed infection with two MTB genotypes</a:t>
            </a:r>
          </a:p>
          <a:p>
            <a:r>
              <a:rPr lang="en-GB" sz="2000" dirty="0">
                <a:latin typeface="Gill Sans MT" charset="0"/>
              </a:rPr>
              <a:t>Interestingly, previous spoligotyping studies identified two genotypes in samples from the </a:t>
            </a:r>
            <a:r>
              <a:rPr lang="en-US" sz="2000" dirty="0">
                <a:latin typeface="Gill Sans MT" charset="0"/>
              </a:rPr>
              <a:t>Hausmann</a:t>
            </a:r>
            <a:r>
              <a:rPr lang="en-GB" sz="2000" dirty="0">
                <a:latin typeface="Gill Sans MT" charset="0"/>
              </a:rPr>
              <a:t> family </a:t>
            </a:r>
          </a:p>
        </p:txBody>
      </p:sp>
      <p:pic>
        <p:nvPicPr>
          <p:cNvPr id="91139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21"/>
          <a:stretch/>
        </p:blipFill>
        <p:spPr bwMode="auto">
          <a:xfrm>
            <a:off x="4333875" y="1019175"/>
            <a:ext cx="4466776" cy="218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67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3" descr="Fig S1_10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899" y="1140619"/>
            <a:ext cx="7683338" cy="2420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2"/>
          <p:cNvSpPr txBox="1">
            <a:spLocks/>
          </p:cNvSpPr>
          <p:nvPr/>
        </p:nvSpPr>
        <p:spPr>
          <a:xfrm>
            <a:off x="323850" y="195263"/>
            <a:ext cx="8229600" cy="857250"/>
          </a:xfrm>
          <a:prstGeom prst="rect">
            <a:avLst/>
          </a:prstGeom>
        </p:spPr>
        <p:txBody>
          <a:bodyPr lIns="91438" tIns="45718" rIns="91438" bIns="45718" anchor="ctr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GB" sz="2800" dirty="0">
                <a:latin typeface="+mj-lt"/>
                <a:ea typeface="+mj-ea"/>
                <a:cs typeface="+mj-cs"/>
              </a:rPr>
              <a:t>Coverage also Implicates Mixed Infection</a:t>
            </a:r>
          </a:p>
        </p:txBody>
      </p:sp>
      <p:sp>
        <p:nvSpPr>
          <p:cNvPr id="58431" name="Content Placeholder 1"/>
          <p:cNvSpPr>
            <a:spLocks noGrp="1"/>
          </p:cNvSpPr>
          <p:nvPr>
            <p:ph sz="quarter" idx="1"/>
          </p:nvPr>
        </p:nvSpPr>
        <p:spPr>
          <a:xfrm>
            <a:off x="1006785" y="3630479"/>
            <a:ext cx="6852995" cy="1029243"/>
          </a:xfrm>
        </p:spPr>
        <p:txBody>
          <a:bodyPr/>
          <a:lstStyle/>
          <a:p>
            <a:r>
              <a:rPr lang="en-GB" sz="2000" dirty="0">
                <a:latin typeface="Gill Sans MT" charset="0"/>
              </a:rPr>
              <a:t>Some of the deleted regions in 7199/77 showed 50% coverage</a:t>
            </a:r>
          </a:p>
          <a:p>
            <a:r>
              <a:rPr lang="en-GB" sz="2000" dirty="0">
                <a:latin typeface="Gill Sans MT" charset="0"/>
              </a:rPr>
              <a:t>Loss in one strain but not the other</a:t>
            </a:r>
          </a:p>
          <a:p>
            <a:pPr>
              <a:buFont typeface="Wingdings 3" charset="0"/>
              <a:buNone/>
            </a:pPr>
            <a:r>
              <a:rPr lang="en-GB" sz="1600" dirty="0">
                <a:latin typeface="Gill Sans MT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27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487" y="132955"/>
            <a:ext cx="4261380" cy="4796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042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446" y="83281"/>
            <a:ext cx="8734554" cy="3536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898" name="Content Placeholder 2"/>
          <p:cNvSpPr>
            <a:spLocks noGrp="1"/>
          </p:cNvSpPr>
          <p:nvPr>
            <p:ph sz="quarter" idx="1"/>
          </p:nvPr>
        </p:nvSpPr>
        <p:spPr>
          <a:xfrm>
            <a:off x="152927" y="3550393"/>
            <a:ext cx="8228707" cy="1341127"/>
          </a:xfrm>
        </p:spPr>
        <p:txBody>
          <a:bodyPr/>
          <a:lstStyle/>
          <a:p>
            <a:r>
              <a:rPr lang="en-US">
                <a:latin typeface="Gill Sans MT" charset="0"/>
                <a:ea typeface="ＭＳ Ｐゴシック" charset="0"/>
                <a:cs typeface="ＭＳ Ｐゴシック" charset="0"/>
              </a:rPr>
              <a:t>All 14 genomes have </a:t>
            </a:r>
            <a:r>
              <a:rPr lang="en-GB">
                <a:latin typeface="Gill Sans MT" charset="0"/>
                <a:ea typeface="ＭＳ Ｐゴシック" charset="0"/>
                <a:cs typeface="ＭＳ Ｐゴシック" charset="0"/>
              </a:rPr>
              <a:t>7 bp deletion in </a:t>
            </a:r>
            <a:r>
              <a:rPr lang="en-GB" i="1">
                <a:latin typeface="Gill Sans MT" charset="0"/>
                <a:ea typeface="ＭＳ Ｐゴシック" charset="0"/>
                <a:cs typeface="ＭＳ Ｐゴシック" charset="0"/>
              </a:rPr>
              <a:t>pks15/1</a:t>
            </a:r>
            <a:r>
              <a:rPr lang="en-GB">
                <a:latin typeface="Gill Sans MT" charset="0"/>
                <a:ea typeface="ＭＳ Ｐゴシック" charset="0"/>
                <a:cs typeface="ＭＳ Ｐゴシック" charset="0"/>
              </a:rPr>
              <a:t> gene, characteristic of the Euro-American lineage</a:t>
            </a:r>
          </a:p>
        </p:txBody>
      </p:sp>
    </p:spTree>
    <p:extLst>
      <p:ext uri="{BB962C8B-B14F-4D97-AF65-F5344CB8AC3E}">
        <p14:creationId xmlns:p14="http://schemas.microsoft.com/office/powerpoint/2010/main" val="79531091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Mixed infections common </a:t>
            </a:r>
            <a:br>
              <a:rPr lang="en-US" sz="2800" dirty="0"/>
            </a:br>
            <a:r>
              <a:rPr lang="en-US" sz="2400" dirty="0"/>
              <a:t>at peak prevalence of TB in Europe</a:t>
            </a:r>
            <a:endParaRPr lang="en-US" sz="2800" dirty="0"/>
          </a:p>
        </p:txBody>
      </p:sp>
      <p:sp>
        <p:nvSpPr>
          <p:cNvPr id="81922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sz="2400" dirty="0"/>
              <a:t>5/8 bodies in our study yielded &gt;1 </a:t>
            </a:r>
            <a:r>
              <a:rPr lang="en-GB" sz="2400" dirty="0" err="1"/>
              <a:t>Mtb</a:t>
            </a:r>
            <a:r>
              <a:rPr lang="en-GB" sz="2400" dirty="0"/>
              <a:t> genotype</a:t>
            </a:r>
          </a:p>
          <a:p>
            <a:pPr lvl="1"/>
            <a:r>
              <a:rPr lang="en-GB" sz="2000" dirty="0"/>
              <a:t>Body 121 yielded 3 distinct genotypes </a:t>
            </a:r>
            <a:endParaRPr lang="en-US" sz="2000" dirty="0"/>
          </a:p>
          <a:p>
            <a:pPr lvl="1"/>
            <a:r>
              <a:rPr lang="en-GB" sz="2000" dirty="0"/>
              <a:t>predominance of mixed infections probably reflects real difference between the epidemiology of TB in Europe today and in this historical setting</a:t>
            </a:r>
          </a:p>
          <a:p>
            <a:r>
              <a:rPr lang="en-GB" sz="2400" dirty="0"/>
              <a:t>Ancient DNA studies re-contextualise modern microbiology</a:t>
            </a:r>
            <a:endParaRPr lang="en-US" sz="2400" dirty="0"/>
          </a:p>
          <a:p>
            <a:pPr lvl="1"/>
            <a:r>
              <a:rPr lang="en-GB" sz="2000" dirty="0"/>
              <a:t>conventional TB microbiology not suited to detecting mixed infections</a:t>
            </a:r>
          </a:p>
          <a:p>
            <a:pPr lvl="1"/>
            <a:r>
              <a:rPr lang="en-GB" sz="2000" dirty="0"/>
              <a:t>mixed infections still seen in up to 1 in 5 cases in high-prevalence areas</a:t>
            </a:r>
          </a:p>
          <a:p>
            <a:pPr lvl="1"/>
            <a:r>
              <a:rPr lang="en-GB" sz="2000" dirty="0"/>
              <a:t>4 distinct </a:t>
            </a:r>
            <a:r>
              <a:rPr lang="en-GB" sz="2000" dirty="0" err="1"/>
              <a:t>Mtb</a:t>
            </a:r>
            <a:r>
              <a:rPr lang="en-GB" sz="2000" dirty="0"/>
              <a:t> genotypes reported from a single patient</a:t>
            </a:r>
          </a:p>
        </p:txBody>
      </p:sp>
    </p:spTree>
    <p:extLst>
      <p:ext uri="{BB962C8B-B14F-4D97-AF65-F5344CB8AC3E}">
        <p14:creationId xmlns:p14="http://schemas.microsoft.com/office/powerpoint/2010/main" val="224925041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99" y="82671"/>
            <a:ext cx="6688668" cy="5060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39176" y="3443724"/>
            <a:ext cx="2963333" cy="156966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Phylogenetic placement</a:t>
            </a:r>
          </a:p>
          <a:p>
            <a:r>
              <a:rPr lang="en-US" sz="2400" dirty="0" smtClean="0"/>
              <a:t>shows 12 distinct genotypes from Vác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6324603" y="1259186"/>
            <a:ext cx="708760" cy="404514"/>
          </a:xfrm>
          <a:prstGeom prst="straightConnector1">
            <a:avLst/>
          </a:prstGeom>
          <a:ln>
            <a:solidFill>
              <a:srgbClr val="4F81BD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033363" y="223453"/>
            <a:ext cx="21106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1500 genome phylogeny of modern Lineage 4 isolates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4965" y="0"/>
            <a:ext cx="5026298" cy="4890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6" name="TextBox 1"/>
          <p:cNvSpPr txBox="1">
            <a:spLocks noChangeArrowheads="1"/>
          </p:cNvSpPr>
          <p:nvPr/>
        </p:nvSpPr>
        <p:spPr bwMode="auto">
          <a:xfrm>
            <a:off x="267891" y="217664"/>
            <a:ext cx="3854326" cy="2021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1544" tIns="40772" rIns="81544" bIns="40772">
            <a:spAutoFit/>
          </a:bodyPr>
          <a:lstStyle>
            <a:lvl1pPr eaLnBrk="0" hangingPunct="0">
              <a:defRPr sz="3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3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3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3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3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800" dirty="0"/>
              <a:t>Lineage 4 MRCA in late Roman period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Consistent with relatively recent origin of MTB complex 6Kya</a:t>
            </a:r>
          </a:p>
          <a:p>
            <a:pPr eaLnBrk="1" hangingPunct="1"/>
            <a:endParaRPr lang="en-US" sz="1800" dirty="0"/>
          </a:p>
          <a:p>
            <a:pPr eaLnBrk="1" hangingPunct="1"/>
            <a:r>
              <a:rPr lang="en-US" sz="1800" dirty="0"/>
              <a:t>Conflicts with evidence of Neolithic TB</a:t>
            </a:r>
          </a:p>
          <a:p>
            <a:pPr eaLnBrk="1" hangingPunct="1"/>
            <a:endParaRPr lang="en-US" sz="1800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891" y="1967724"/>
            <a:ext cx="3505130" cy="2398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920153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/>
          <p:cNvSpPr>
            <a:spLocks noGrp="1"/>
          </p:cNvSpPr>
          <p:nvPr>
            <p:ph type="title"/>
          </p:nvPr>
        </p:nvSpPr>
        <p:spPr>
          <a:xfrm>
            <a:off x="457646" y="171618"/>
            <a:ext cx="4345410" cy="685632"/>
          </a:xfrm>
        </p:spPr>
        <p:txBody>
          <a:bodyPr/>
          <a:lstStyle/>
          <a:p>
            <a:r>
              <a:rPr lang="en-US" sz="2100">
                <a:latin typeface="Bookman Old Style" charset="0"/>
              </a:rPr>
              <a:t>Ancient DNA: post-mortem diagnosis in the long dead!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19" y="900940"/>
            <a:ext cx="2993783" cy="39653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175" cap="sq" cmpd="sng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4521771" y="939296"/>
            <a:ext cx="3037210" cy="3322681"/>
            <a:chOff x="6430392" y="1780456"/>
            <a:chExt cx="4320480" cy="630131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0392" y="3724672"/>
              <a:ext cx="4320480" cy="435709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" name="Oval Callout 2"/>
            <p:cNvSpPr/>
            <p:nvPr/>
          </p:nvSpPr>
          <p:spPr>
            <a:xfrm>
              <a:off x="6717788" y="1780456"/>
              <a:ext cx="3169305" cy="2087736"/>
            </a:xfrm>
            <a:prstGeom prst="wedgeEllipseCallou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sz="1200" dirty="0"/>
                <a:t>The good news is we have a diagnosis. The bad news is that it is 200 years too late!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9922295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Back-mapping and coverage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back</a:t>
            </a:r>
            <a:r>
              <a:rPr lang="en-GB" dirty="0"/>
              <a:t>-mapping refers to aligning </a:t>
            </a:r>
            <a:r>
              <a:rPr lang="en-GB" dirty="0" smtClean="0"/>
              <a:t>MAGs or gene catalogues back to metagenomic </a:t>
            </a:r>
            <a:r>
              <a:rPr lang="en-GB" dirty="0"/>
              <a:t>reads </a:t>
            </a:r>
            <a:endParaRPr lang="en-GB" dirty="0" smtClean="0"/>
          </a:p>
          <a:p>
            <a:r>
              <a:rPr lang="en-GB" dirty="0" smtClean="0"/>
              <a:t>provides information on coverage, i.e. the </a:t>
            </a:r>
            <a:r>
              <a:rPr lang="en-GB" dirty="0"/>
              <a:t>average number of times a nucleotide in </a:t>
            </a:r>
            <a:r>
              <a:rPr lang="en-GB" dirty="0" smtClean="0"/>
              <a:t>MAG or gene is represented in a sample</a:t>
            </a:r>
          </a:p>
          <a:p>
            <a:r>
              <a:rPr lang="en-GB" dirty="0" smtClean="0"/>
              <a:t>critical </a:t>
            </a:r>
            <a:r>
              <a:rPr lang="en-GB" dirty="0"/>
              <a:t>for determining the abundance </a:t>
            </a:r>
            <a:r>
              <a:rPr lang="en-GB" dirty="0" smtClean="0"/>
              <a:t>of species or genes </a:t>
            </a:r>
            <a:r>
              <a:rPr lang="en-GB" dirty="0"/>
              <a:t>in </a:t>
            </a:r>
            <a:r>
              <a:rPr lang="en-GB" dirty="0" smtClean="0"/>
              <a:t>each sample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71072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3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0435" y="857255"/>
            <a:ext cx="6507510" cy="2092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Bookman Old Style" charset="0"/>
              </a:rPr>
              <a:t>Metagenomic detection of TB in sputum</a:t>
            </a:r>
          </a:p>
        </p:txBody>
      </p:sp>
      <p:pic>
        <p:nvPicPr>
          <p:cNvPr id="8499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652" y="1575532"/>
            <a:ext cx="3000375" cy="124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652" y="2909128"/>
            <a:ext cx="3000375" cy="1524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539" y="3170827"/>
            <a:ext cx="1712994" cy="15322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49663154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Any 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235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are MAGs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sz="2400" dirty="0" smtClean="0"/>
              <a:t>Metagenome</a:t>
            </a:r>
            <a:r>
              <a:rPr lang="en-GB" sz="2400" dirty="0"/>
              <a:t>-Assembled Genomes (MAGs) are genomes constructed from metagenomic </a:t>
            </a:r>
            <a:r>
              <a:rPr lang="en-GB" sz="2400" dirty="0" smtClean="0"/>
              <a:t>data</a:t>
            </a:r>
            <a:endParaRPr lang="en-GB" sz="2400" dirty="0"/>
          </a:p>
          <a:p>
            <a:r>
              <a:rPr lang="en-GB" sz="2400" dirty="0" smtClean="0"/>
              <a:t>represent genomes of members of microbial </a:t>
            </a:r>
            <a:r>
              <a:rPr lang="en-GB" sz="2400" dirty="0"/>
              <a:t>communities in environmental samples.</a:t>
            </a:r>
          </a:p>
          <a:p>
            <a:r>
              <a:rPr lang="en-GB" sz="2400" dirty="0" smtClean="0"/>
              <a:t>vital </a:t>
            </a:r>
            <a:r>
              <a:rPr lang="en-GB" sz="2400" dirty="0"/>
              <a:t>for studying unculturable </a:t>
            </a:r>
            <a:r>
              <a:rPr lang="en-GB" sz="2400" dirty="0" smtClean="0"/>
              <a:t>microorganisms</a:t>
            </a:r>
            <a:endParaRPr lang="en-GB" sz="2400" dirty="0"/>
          </a:p>
          <a:p>
            <a:r>
              <a:rPr lang="en-GB" sz="2400" dirty="0" smtClean="0"/>
              <a:t>help </a:t>
            </a:r>
            <a:r>
              <a:rPr lang="en-GB" sz="2400" dirty="0"/>
              <a:t>in understanding microbial diversity and functions in various </a:t>
            </a:r>
            <a:r>
              <a:rPr lang="en-GB" sz="2400" dirty="0" smtClean="0"/>
              <a:t>environments</a:t>
            </a:r>
          </a:p>
          <a:p>
            <a:r>
              <a:rPr lang="en-GB" sz="2400" dirty="0" smtClean="0"/>
              <a:t>reference-free approach to discovering unknown unknowns</a:t>
            </a:r>
          </a:p>
        </p:txBody>
      </p:sp>
    </p:spTree>
    <p:extLst>
      <p:ext uri="{BB962C8B-B14F-4D97-AF65-F5344CB8AC3E}">
        <p14:creationId xmlns:p14="http://schemas.microsoft.com/office/powerpoint/2010/main" val="1793070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 eaLnBrk="0" fontAlgn="base" hangingPunct="0"/>
            <a:r>
              <a:rPr lang="en-GB" sz="26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Binning in Metagenomics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rtl="0" eaLnBrk="0" fontAlgn="base" hangingPunct="0"/>
            <a:r>
              <a:rPr lang="en-GB" sz="26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The process of grouping sequences from metagenomic datasets into 'bins'.</a:t>
            </a:r>
            <a:endParaRPr lang="en-GB" sz="2400" dirty="0" smtClean="0">
              <a:effectLst/>
            </a:endParaRPr>
          </a:p>
          <a:p>
            <a:pPr rtl="0" eaLnBrk="0" fontAlgn="base" hangingPunct="0"/>
            <a:r>
              <a:rPr lang="en-GB" sz="2600" kern="1200" dirty="0" smtClean="0">
                <a:solidFill>
                  <a:schemeClr val="tx1"/>
                </a:solidFill>
                <a:effectLst/>
                <a:latin typeface="+mn-lt"/>
                <a:ea typeface="ＭＳ Ｐゴシック" charset="0"/>
                <a:cs typeface="ＭＳ Ｐゴシック" charset="0"/>
              </a:rPr>
              <a:t>Each bin represents a potential genome from a single species or closely related group.</a:t>
            </a:r>
            <a:endParaRPr lang="en-GB" sz="2400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77860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 binning (SemiBin2)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Advanced </a:t>
            </a:r>
            <a:r>
              <a:rPr lang="en-GB" dirty="0"/>
              <a:t>tool for </a:t>
            </a:r>
            <a:r>
              <a:rPr lang="en-GB" dirty="0" err="1"/>
              <a:t>semiautomated</a:t>
            </a:r>
            <a:r>
              <a:rPr lang="en-GB" dirty="0"/>
              <a:t> binning </a:t>
            </a:r>
            <a:endParaRPr lang="en-GB" dirty="0" smtClean="0"/>
          </a:p>
          <a:p>
            <a:pPr lvl="1"/>
            <a:r>
              <a:rPr lang="en-GB" dirty="0" smtClean="0"/>
              <a:t>Uses </a:t>
            </a:r>
            <a:r>
              <a:rPr lang="en-GB" dirty="0"/>
              <a:t>machine learning to improve the binning </a:t>
            </a:r>
            <a:r>
              <a:rPr lang="en-GB" dirty="0" smtClean="0"/>
              <a:t>process</a:t>
            </a:r>
            <a:endParaRPr lang="en-GB" dirty="0"/>
          </a:p>
          <a:p>
            <a:pPr lvl="1"/>
            <a:r>
              <a:rPr lang="en-GB" dirty="0" smtClean="0"/>
              <a:t>Integrates </a:t>
            </a:r>
            <a:r>
              <a:rPr lang="en-GB" dirty="0"/>
              <a:t>sequence composition and abundance </a:t>
            </a:r>
            <a:r>
              <a:rPr lang="en-GB" dirty="0" smtClean="0"/>
              <a:t>information</a:t>
            </a:r>
            <a:endParaRPr lang="en-GB" dirty="0"/>
          </a:p>
          <a:p>
            <a:pPr lvl="1"/>
            <a:r>
              <a:rPr lang="en-GB" dirty="0"/>
              <a:t>Employs deep learning for enhanced binning </a:t>
            </a:r>
            <a:r>
              <a:rPr lang="en-GB" dirty="0" smtClean="0"/>
              <a:t>accuracy</a:t>
            </a:r>
            <a:endParaRPr lang="en-GB" dirty="0"/>
          </a:p>
          <a:p>
            <a:r>
              <a:rPr lang="en-GB" dirty="0"/>
              <a:t>User-friendly and suitable for large-scale metagenomic projects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6280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Manual binning (Anvi’o)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2" y="914400"/>
            <a:ext cx="8443215" cy="3703320"/>
          </a:xfrm>
        </p:spPr>
        <p:txBody>
          <a:bodyPr/>
          <a:lstStyle/>
          <a:p>
            <a:r>
              <a:rPr lang="en-GB" sz="2400" dirty="0" smtClean="0"/>
              <a:t>dynamic </a:t>
            </a:r>
            <a:r>
              <a:rPr lang="en-GB" sz="2400" dirty="0"/>
              <a:t>iterative exploration and refinement of bins</a:t>
            </a:r>
            <a:r>
              <a:rPr lang="en-GB" sz="2400" dirty="0" smtClean="0"/>
              <a:t> </a:t>
            </a:r>
            <a:r>
              <a:rPr lang="en-GB" sz="2400" dirty="0"/>
              <a:t>with data through </a:t>
            </a:r>
            <a:r>
              <a:rPr lang="en-GB" sz="2400" dirty="0" smtClean="0"/>
              <a:t>user</a:t>
            </a:r>
            <a:r>
              <a:rPr lang="en-GB" sz="2400" dirty="0"/>
              <a:t>-friendly </a:t>
            </a:r>
            <a:r>
              <a:rPr lang="en-GB" sz="2400" dirty="0" smtClean="0"/>
              <a:t>interface</a:t>
            </a:r>
          </a:p>
          <a:p>
            <a:r>
              <a:rPr lang="en-GB" sz="2400" dirty="0" smtClean="0"/>
              <a:t>visualization of contig-level information like GC content, coverage, and taxonomy</a:t>
            </a:r>
          </a:p>
          <a:p>
            <a:r>
              <a:rPr lang="en-GB" sz="2400" dirty="0" smtClean="0"/>
              <a:t>users can visually inspect clusters of contigs and assign them to bins</a:t>
            </a:r>
          </a:p>
          <a:p>
            <a:r>
              <a:rPr lang="en-GB" sz="2400" dirty="0" smtClean="0"/>
              <a:t>refine </a:t>
            </a:r>
            <a:r>
              <a:rPr lang="en-GB" sz="2400" dirty="0"/>
              <a:t>and curate bins based on various data </a:t>
            </a:r>
            <a:r>
              <a:rPr lang="en-GB" sz="2400" dirty="0" smtClean="0"/>
              <a:t>layers</a:t>
            </a:r>
            <a:endParaRPr lang="en-GB" sz="2400" dirty="0"/>
          </a:p>
          <a:p>
            <a:r>
              <a:rPr lang="en-GB" sz="2400" dirty="0" smtClean="0"/>
              <a:t>helps </a:t>
            </a:r>
            <a:r>
              <a:rPr lang="en-GB" sz="2400" dirty="0"/>
              <a:t>in identifying and correcting </a:t>
            </a:r>
            <a:r>
              <a:rPr lang="en-GB" sz="2400" dirty="0" err="1"/>
              <a:t>misbinning</a:t>
            </a:r>
            <a:r>
              <a:rPr lang="en-GB" sz="2400" dirty="0"/>
              <a:t> </a:t>
            </a:r>
            <a:r>
              <a:rPr lang="en-GB" sz="2400" dirty="0" smtClean="0"/>
              <a:t>errors</a:t>
            </a:r>
            <a:endParaRPr lang="en-GB" sz="2400" dirty="0"/>
          </a:p>
          <a:p>
            <a:r>
              <a:rPr lang="en-GB" sz="2400" dirty="0" smtClean="0"/>
              <a:t>ideal </a:t>
            </a:r>
            <a:r>
              <a:rPr lang="en-GB" sz="2400" dirty="0"/>
              <a:t>for complex datasets where automated binning </a:t>
            </a:r>
            <a:r>
              <a:rPr lang="en-GB" sz="2400" dirty="0" smtClean="0"/>
              <a:t>falls short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2790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MAG QC with CheckM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sz="2400" dirty="0" smtClean="0"/>
              <a:t>CheckM is a </a:t>
            </a:r>
            <a:r>
              <a:rPr lang="en-GB" sz="2400" dirty="0"/>
              <a:t>tool designed to assess the quality of </a:t>
            </a:r>
            <a:r>
              <a:rPr lang="en-GB" sz="2400" dirty="0" smtClean="0"/>
              <a:t>MAGs</a:t>
            </a:r>
            <a:endParaRPr lang="en-GB" sz="2400" dirty="0"/>
          </a:p>
          <a:p>
            <a:pPr lvl="1"/>
            <a:r>
              <a:rPr lang="en-GB" sz="2100" dirty="0" smtClean="0"/>
              <a:t>Uses </a:t>
            </a:r>
            <a:r>
              <a:rPr lang="en-GB" sz="2100" dirty="0"/>
              <a:t>lineage-specific marker genes to estimate completeness and </a:t>
            </a:r>
            <a:r>
              <a:rPr lang="en-GB" sz="2100" dirty="0" smtClean="0"/>
              <a:t>contamination</a:t>
            </a:r>
            <a:endParaRPr lang="en-GB" sz="2100" dirty="0"/>
          </a:p>
          <a:p>
            <a:r>
              <a:rPr lang="en-GB" sz="2400" dirty="0" smtClean="0"/>
              <a:t>Completeness</a:t>
            </a:r>
            <a:r>
              <a:rPr lang="en-GB" sz="2400" dirty="0"/>
              <a:t>: </a:t>
            </a:r>
            <a:endParaRPr lang="en-GB" sz="2400" dirty="0" smtClean="0"/>
          </a:p>
          <a:p>
            <a:pPr lvl="1"/>
            <a:r>
              <a:rPr lang="en-GB" sz="2100" dirty="0" smtClean="0"/>
              <a:t>Percentage </a:t>
            </a:r>
            <a:r>
              <a:rPr lang="en-GB" sz="2100" dirty="0"/>
              <a:t>of expected marker genes found in the </a:t>
            </a:r>
            <a:r>
              <a:rPr lang="en-GB" sz="2100" dirty="0" smtClean="0"/>
              <a:t>MAG</a:t>
            </a:r>
            <a:endParaRPr lang="en-GB" sz="2100" dirty="0"/>
          </a:p>
          <a:p>
            <a:r>
              <a:rPr lang="en-GB" sz="2400" dirty="0"/>
              <a:t>Contamination: </a:t>
            </a:r>
            <a:endParaRPr lang="en-GB" sz="2400" dirty="0" smtClean="0"/>
          </a:p>
          <a:p>
            <a:pPr lvl="1"/>
            <a:r>
              <a:rPr lang="en-GB" sz="2100" dirty="0" smtClean="0"/>
              <a:t>Percentage </a:t>
            </a:r>
            <a:r>
              <a:rPr lang="en-GB" sz="2100" dirty="0"/>
              <a:t>of marker genes found in multiple </a:t>
            </a:r>
            <a:r>
              <a:rPr lang="en-GB" sz="2100" dirty="0" smtClean="0"/>
              <a:t>copies</a:t>
            </a:r>
            <a:endParaRPr lang="en-GB" sz="2100" dirty="0"/>
          </a:p>
          <a:p>
            <a:r>
              <a:rPr lang="en-GB" sz="2400" dirty="0"/>
              <a:t>High completeness with low contamination suggests a high-quality </a:t>
            </a:r>
            <a:r>
              <a:rPr lang="en-GB" sz="2400" dirty="0" smtClean="0"/>
              <a:t>MAG</a:t>
            </a:r>
          </a:p>
        </p:txBody>
      </p:sp>
    </p:spTree>
    <p:extLst>
      <p:ext uri="{BB962C8B-B14F-4D97-AF65-F5344CB8AC3E}">
        <p14:creationId xmlns:p14="http://schemas.microsoft.com/office/powerpoint/2010/main" val="3670421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GTDB-</a:t>
            </a:r>
            <a:r>
              <a:rPr lang="en-GB" dirty="0" err="1"/>
              <a:t>Tk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/>
              <a:t>A toolkit for assigning taxonomy to MAGs based on the Genome Taxonomy Database (GTDB</a:t>
            </a:r>
            <a:r>
              <a:rPr lang="en-GB" dirty="0" smtClean="0"/>
              <a:t>)</a:t>
            </a:r>
            <a:endParaRPr lang="en-GB" dirty="0"/>
          </a:p>
          <a:p>
            <a:pPr lvl="1"/>
            <a:r>
              <a:rPr lang="en-GB" dirty="0"/>
              <a:t>Uses a comprehensive and up-to-date reference </a:t>
            </a:r>
            <a:r>
              <a:rPr lang="en-GB" dirty="0" smtClean="0"/>
              <a:t>tree</a:t>
            </a:r>
          </a:p>
          <a:p>
            <a:pPr lvl="1"/>
            <a:r>
              <a:rPr lang="en-GB" dirty="0"/>
              <a:t>Aligns MAGs to reference genomes</a:t>
            </a:r>
          </a:p>
          <a:p>
            <a:pPr lvl="1"/>
            <a:r>
              <a:rPr lang="en-GB" dirty="0"/>
              <a:t>Places MAGs into the GTDB phylogenetic </a:t>
            </a:r>
            <a:r>
              <a:rPr lang="en-GB" dirty="0" smtClean="0"/>
              <a:t>tree</a:t>
            </a:r>
            <a:endParaRPr lang="en-GB" dirty="0"/>
          </a:p>
          <a:p>
            <a:r>
              <a:rPr lang="en-GB" dirty="0" smtClean="0"/>
              <a:t>Provides </a:t>
            </a:r>
            <a:r>
              <a:rPr lang="en-GB" dirty="0"/>
              <a:t>consistent </a:t>
            </a:r>
            <a:r>
              <a:rPr lang="en-GB" dirty="0" smtClean="0"/>
              <a:t>standardized </a:t>
            </a:r>
            <a:r>
              <a:rPr lang="en-GB" dirty="0"/>
              <a:t>taxonomic </a:t>
            </a:r>
            <a:r>
              <a:rPr lang="en-GB" dirty="0" smtClean="0"/>
              <a:t>classifications</a:t>
            </a:r>
            <a:endParaRPr lang="en-GB" dirty="0"/>
          </a:p>
          <a:p>
            <a:pPr lvl="1"/>
            <a:r>
              <a:rPr lang="en-GB" dirty="0"/>
              <a:t>Helps in comparing MAGs across different </a:t>
            </a:r>
            <a:r>
              <a:rPr lang="en-GB" dirty="0" smtClean="0"/>
              <a:t>studies</a:t>
            </a:r>
          </a:p>
        </p:txBody>
      </p:sp>
    </p:spTree>
    <p:extLst>
      <p:ext uri="{BB962C8B-B14F-4D97-AF65-F5344CB8AC3E}">
        <p14:creationId xmlns:p14="http://schemas.microsoft.com/office/powerpoint/2010/main" val="6533138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Origin.thmx</Template>
  <TotalTime>14441</TotalTime>
  <Words>1093</Words>
  <Application>Microsoft Macintosh PowerPoint</Application>
  <PresentationFormat>On-screen Show (16:9)</PresentationFormat>
  <Paragraphs>131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Origin</vt:lpstr>
      <vt:lpstr>Adventures with metagenomics</vt:lpstr>
      <vt:lpstr>PowerPoint Presentation</vt:lpstr>
      <vt:lpstr>Back-mapping and coverage</vt:lpstr>
      <vt:lpstr>What are MAGs?</vt:lpstr>
      <vt:lpstr>Binning in Metagenomics</vt:lpstr>
      <vt:lpstr>Automatic binning (SemiBin2) </vt:lpstr>
      <vt:lpstr>Manual binning (Anvi’o)</vt:lpstr>
      <vt:lpstr>MAG QC with CheckM</vt:lpstr>
      <vt:lpstr>GTDB-Tk</vt:lpstr>
      <vt:lpstr>Functional Content Analysis of MAGs</vt:lpstr>
      <vt:lpstr>Case Study: waking the dead</vt:lpstr>
      <vt:lpstr>Metagenomics of ancient pathogen DNA</vt:lpstr>
      <vt:lpstr>Medieval village of Geridu, abandoned 1426</vt:lpstr>
      <vt:lpstr>Skeleton 2568</vt:lpstr>
      <vt:lpstr>PowerPoint Presentation</vt:lpstr>
      <vt:lpstr>PowerPoint Presentation</vt:lpstr>
      <vt:lpstr>Brucellosis in Geridu in context</vt:lpstr>
      <vt:lpstr>Hungarian mummies</vt:lpstr>
      <vt:lpstr>Tuberculosis in 18th Century Hungary</vt:lpstr>
      <vt:lpstr>Metagenomics of 200-year-old lung tissue</vt:lpstr>
      <vt:lpstr>Mapping</vt:lpstr>
      <vt:lpstr>Mixed Infection</vt:lpstr>
      <vt:lpstr>PowerPoint Presentation</vt:lpstr>
      <vt:lpstr>PowerPoint Presentation</vt:lpstr>
      <vt:lpstr>PowerPoint Presentation</vt:lpstr>
      <vt:lpstr>Mixed infections common  at peak prevalence of TB in Europe</vt:lpstr>
      <vt:lpstr>PowerPoint Presentation</vt:lpstr>
      <vt:lpstr>PowerPoint Presentation</vt:lpstr>
      <vt:lpstr>Ancient DNA: post-mortem diagnosis in the long dead!</vt:lpstr>
      <vt:lpstr>Metagenomic detection of TB in sputum</vt:lpstr>
      <vt:lpstr>Any questions?</vt:lpstr>
    </vt:vector>
  </TitlesOfParts>
  <Manager/>
  <Company>University of Birmingham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Research Interests  and Achievements</dc:title>
  <dc:subject/>
  <dc:creator>Mark Pallen</dc:creator>
  <cp:keywords/>
  <dc:description/>
  <cp:lastModifiedBy>Mark Pallen</cp:lastModifiedBy>
  <cp:revision>950</cp:revision>
  <dcterms:created xsi:type="dcterms:W3CDTF">2012-11-30T07:46:31Z</dcterms:created>
  <dcterms:modified xsi:type="dcterms:W3CDTF">2023-11-30T15:42:56Z</dcterms:modified>
  <cp:category/>
</cp:coreProperties>
</file>